
<file path=[Content_Types].xml><?xml version="1.0" encoding="utf-8"?>
<Types xmlns="http://schemas.openxmlformats.org/package/2006/content-types">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0" r:id="rId3"/>
    <p:sldId id="263" r:id="rId4"/>
    <p:sldId id="261" r:id="rId5"/>
    <p:sldId id="266" r:id="rId6"/>
    <p:sldId id="257" r:id="rId7"/>
    <p:sldId id="264"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454C0D-D801-C240-A596-2498416F0825}" type="datetimeFigureOut">
              <a:rPr lang="en-US" smtClean="0"/>
              <a:t>3/23/2023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42F1BD0-F448-974F-85ED-FFCA9D9BE072}" type="slidenum">
              <a:rPr lang="en-US" smtClean="0"/>
              <a:t>‹#›</a:t>
            </a:fld>
            <a:endParaRPr lang="en-US"/>
          </a:p>
        </p:txBody>
      </p:sp>
    </p:spTree>
    <p:extLst>
      <p:ext uri="{BB962C8B-B14F-4D97-AF65-F5344CB8AC3E}">
        <p14:creationId xmlns:p14="http://schemas.microsoft.com/office/powerpoint/2010/main" val="415328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69AE58-943C-4F8F-A843-B428E39D1F0C}"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9AE58-943C-4F8F-A843-B428E39D1F0C}"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9AE58-943C-4F8F-A843-B428E39D1F0C}"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9AE58-943C-4F8F-A843-B428E39D1F0C}"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69AE58-943C-4F8F-A843-B428E39D1F0C}" type="datetimeFigureOut">
              <a:rPr lang="en-US" smtClean="0"/>
              <a:pPr/>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69AE58-943C-4F8F-A843-B428E39D1F0C}"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69AE58-943C-4F8F-A843-B428E39D1F0C}" type="datetimeFigureOut">
              <a:rPr lang="en-US" smtClean="0"/>
              <a:pPr/>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69AE58-943C-4F8F-A843-B428E39D1F0C}" type="datetimeFigureOut">
              <a:rPr lang="en-US" smtClean="0"/>
              <a:pPr/>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9AE58-943C-4F8F-A843-B428E39D1F0C}" type="datetimeFigureOut">
              <a:rPr lang="en-US" smtClean="0"/>
              <a:pPr/>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69AE58-943C-4F8F-A843-B428E39D1F0C}"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69AE58-943C-4F8F-A843-B428E39D1F0C}" type="datetimeFigureOut">
              <a:rPr lang="en-US" smtClean="0"/>
              <a:pPr/>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F76EE-44C0-49A4-B535-5D0C8D1FE8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9AE58-943C-4F8F-A843-B428E39D1F0C}" type="datetimeFigureOut">
              <a:rPr lang="en-US" smtClean="0"/>
              <a:pPr/>
              <a:t>3/23/2023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76EE-44C0-49A4-B535-5D0C8D1FE8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2DF64D-2510-1DE6-71EC-E77643BAD0BE}"/>
              </a:ext>
            </a:extLst>
          </p:cNvPr>
          <p:cNvSpPr/>
          <p:nvPr/>
        </p:nvSpPr>
        <p:spPr>
          <a:xfrm>
            <a:off x="5065738" y="0"/>
            <a:ext cx="4078262"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A9E4F6-9E1D-0742-9A3B-7F68A3EBBA3C}"/>
              </a:ext>
            </a:extLst>
          </p:cNvPr>
          <p:cNvSpPr>
            <a:spLocks noGrp="1"/>
          </p:cNvSpPr>
          <p:nvPr>
            <p:ph type="title"/>
          </p:nvPr>
        </p:nvSpPr>
        <p:spPr>
          <a:xfrm>
            <a:off x="603504" y="338328"/>
            <a:ext cx="2907792" cy="2249424"/>
          </a:xfrm>
        </p:spPr>
        <p:txBody>
          <a:bodyPr vert="horz" lIns="91440" tIns="45720" rIns="91440" bIns="45720" rtlCol="0" anchor="b">
            <a:normAutofit/>
          </a:bodyPr>
          <a:lstStyle/>
          <a:p>
            <a:pPr algn="l">
              <a:lnSpc>
                <a:spcPct val="90000"/>
              </a:lnSpc>
            </a:pPr>
            <a:r>
              <a:rPr lang="en-US" sz="4000" dirty="0"/>
              <a:t>(CUSTOMER) Presentation</a:t>
            </a:r>
          </a:p>
        </p:txBody>
      </p:sp>
      <p:pic>
        <p:nvPicPr>
          <p:cNvPr id="7" name="Picture 6" descr="Logo&#10;&#10;Description automatically generated">
            <a:extLst>
              <a:ext uri="{FF2B5EF4-FFF2-40B4-BE49-F238E27FC236}">
                <a16:creationId xmlns:a16="http://schemas.microsoft.com/office/drawing/2014/main" id="{12728568-A44E-5148-B749-132777F1D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2879" y="2123103"/>
            <a:ext cx="2611316" cy="2611316"/>
          </a:xfrm>
          <a:prstGeom prst="rect">
            <a:avLst/>
          </a:prstGeom>
        </p:spPr>
      </p:pic>
    </p:spTree>
    <p:extLst>
      <p:ext uri="{BB962C8B-B14F-4D97-AF65-F5344CB8AC3E}">
        <p14:creationId xmlns:p14="http://schemas.microsoft.com/office/powerpoint/2010/main" val="17064152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8650" y="448721"/>
            <a:ext cx="3530753" cy="701602"/>
          </a:xfrm>
        </p:spPr>
        <p:txBody>
          <a:bodyPr anchor="b">
            <a:normAutofit/>
          </a:bodyPr>
          <a:lstStyle/>
          <a:p>
            <a:r>
              <a:rPr lang="en-US" sz="3300" dirty="0">
                <a:solidFill>
                  <a:schemeClr val="bg1"/>
                </a:solidFill>
              </a:rPr>
              <a:t>Introduction</a:t>
            </a:r>
          </a:p>
        </p:txBody>
      </p:sp>
      <p:cxnSp>
        <p:nvCxnSpPr>
          <p:cNvPr id="33" name="Straight Connector 3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3326" y="1909192"/>
            <a:ext cx="3439885" cy="3647710"/>
          </a:xfrm>
        </p:spPr>
        <p:txBody>
          <a:bodyPr>
            <a:normAutofit/>
          </a:bodyPr>
          <a:lstStyle/>
          <a:p>
            <a:pPr>
              <a:lnSpc>
                <a:spcPct val="90000"/>
              </a:lnSpc>
            </a:pPr>
            <a:endParaRPr lang="en-US" sz="1200" dirty="0">
              <a:solidFill>
                <a:schemeClr val="bg1"/>
              </a:solidFill>
            </a:endParaRPr>
          </a:p>
          <a:p>
            <a:pPr>
              <a:lnSpc>
                <a:spcPct val="90000"/>
              </a:lnSpc>
            </a:pPr>
            <a:r>
              <a:rPr lang="en-US" sz="1200" dirty="0">
                <a:solidFill>
                  <a:schemeClr val="bg1"/>
                </a:solidFill>
              </a:rPr>
              <a:t>Flexpak is one of the largest and fastest growing  packaging distributor in the Mountain West</a:t>
            </a:r>
          </a:p>
          <a:p>
            <a:pPr>
              <a:lnSpc>
                <a:spcPct val="90000"/>
              </a:lnSpc>
            </a:pPr>
            <a:r>
              <a:rPr lang="en-US" sz="1200" dirty="0">
                <a:solidFill>
                  <a:schemeClr val="bg1"/>
                </a:solidFill>
              </a:rPr>
              <a:t>Founded in 2002</a:t>
            </a:r>
          </a:p>
          <a:p>
            <a:pPr>
              <a:lnSpc>
                <a:spcPct val="90000"/>
              </a:lnSpc>
            </a:pPr>
            <a:r>
              <a:rPr lang="en-US" sz="1200" dirty="0">
                <a:solidFill>
                  <a:schemeClr val="bg1"/>
                </a:solidFill>
              </a:rPr>
              <a:t>Warehouse space over 475,000 square feet between multiple locations.</a:t>
            </a:r>
          </a:p>
          <a:p>
            <a:pPr>
              <a:lnSpc>
                <a:spcPct val="90000"/>
              </a:lnSpc>
            </a:pPr>
            <a:r>
              <a:rPr lang="en-US" sz="1200" dirty="0">
                <a:solidFill>
                  <a:schemeClr val="bg1"/>
                </a:solidFill>
              </a:rPr>
              <a:t>In-house design team with box assembly and molded foam conversion abilities</a:t>
            </a:r>
          </a:p>
          <a:p>
            <a:pPr>
              <a:lnSpc>
                <a:spcPct val="90000"/>
              </a:lnSpc>
            </a:pPr>
            <a:r>
              <a:rPr lang="en-US" sz="1200" dirty="0">
                <a:solidFill>
                  <a:schemeClr val="bg1"/>
                </a:solidFill>
              </a:rPr>
              <a:t>Dedicated delivery trucks supporting over 1,800 active customers in Utah alone</a:t>
            </a:r>
          </a:p>
          <a:p>
            <a:pPr>
              <a:lnSpc>
                <a:spcPct val="90000"/>
              </a:lnSpc>
            </a:pPr>
            <a:r>
              <a:rPr lang="en-US" sz="1200" dirty="0">
                <a:solidFill>
                  <a:schemeClr val="bg1"/>
                </a:solidFill>
              </a:rPr>
              <a:t>Proven track record of customer service and support</a:t>
            </a:r>
          </a:p>
          <a:p>
            <a:pPr>
              <a:lnSpc>
                <a:spcPct val="90000"/>
              </a:lnSpc>
            </a:pPr>
            <a:r>
              <a:rPr lang="en-US" sz="1200" dirty="0">
                <a:solidFill>
                  <a:schemeClr val="bg1"/>
                </a:solidFill>
              </a:rPr>
              <a:t>Kitting and Fulfillment capabilities </a:t>
            </a:r>
          </a:p>
          <a:p>
            <a:pPr>
              <a:lnSpc>
                <a:spcPct val="90000"/>
              </a:lnSpc>
            </a:pPr>
            <a:r>
              <a:rPr lang="en-US" sz="1200" dirty="0">
                <a:solidFill>
                  <a:schemeClr val="bg1"/>
                </a:solidFill>
              </a:rPr>
              <a:t>Certified ‘Made in Utah’ Company</a:t>
            </a:r>
          </a:p>
          <a:p>
            <a:pPr>
              <a:lnSpc>
                <a:spcPct val="90000"/>
              </a:lnSpc>
            </a:pPr>
            <a:endParaRPr lang="en-US" sz="1200" dirty="0">
              <a:solidFill>
                <a:schemeClr val="bg1"/>
              </a:solidFill>
            </a:endParaRPr>
          </a:p>
          <a:p>
            <a:pPr>
              <a:lnSpc>
                <a:spcPct val="90000"/>
              </a:lnSpc>
            </a:pPr>
            <a:endParaRPr lang="en-US" sz="1200" dirty="0">
              <a:solidFill>
                <a:schemeClr val="bg1"/>
              </a:solidFill>
            </a:endParaRPr>
          </a:p>
          <a:p>
            <a:pPr>
              <a:lnSpc>
                <a:spcPct val="90000"/>
              </a:lnSpc>
            </a:pPr>
            <a:endParaRPr lang="en-US" sz="1200" dirty="0">
              <a:solidFill>
                <a:schemeClr val="bg1"/>
              </a:solidFill>
            </a:endParaRPr>
          </a:p>
        </p:txBody>
      </p:sp>
      <p:cxnSp>
        <p:nvCxnSpPr>
          <p:cNvPr id="35" name="Straight Connector 3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8889093D-27DC-924B-A3C6-04ADD31F7A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22" r="20008"/>
          <a:stretch/>
        </p:blipFill>
        <p:spPr>
          <a:xfrm>
            <a:off x="4648200" y="10"/>
            <a:ext cx="4249911" cy="685799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60685" y="301765"/>
            <a:ext cx="4870629" cy="982972"/>
          </a:xfrm>
        </p:spPr>
        <p:txBody>
          <a:bodyPr anchor="b">
            <a:normAutofit/>
          </a:bodyPr>
          <a:lstStyle/>
          <a:p>
            <a:r>
              <a:rPr lang="en-US" dirty="0"/>
              <a:t>Mission Statement</a:t>
            </a:r>
          </a:p>
        </p:txBody>
      </p:sp>
      <p:pic>
        <p:nvPicPr>
          <p:cNvPr id="12" name="Picture 11" descr="A truck is parked on the side of a road&#10;&#10;Description automatically generated">
            <a:extLst>
              <a:ext uri="{FF2B5EF4-FFF2-40B4-BE49-F238E27FC236}">
                <a16:creationId xmlns:a16="http://schemas.microsoft.com/office/drawing/2014/main" id="{B9347085-A910-DF4D-890F-CBD55F3DEA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4" r="6044" b="2"/>
          <a:stretch/>
        </p:blipFill>
        <p:spPr>
          <a:xfrm>
            <a:off x="-2" y="10"/>
            <a:ext cx="3195827" cy="2569454"/>
          </a:xfrm>
          <a:prstGeom prst="rect">
            <a:avLst/>
          </a:prstGeom>
        </p:spPr>
      </p:pic>
      <p:pic>
        <p:nvPicPr>
          <p:cNvPr id="16" name="Picture 15" descr="Logo&#10;&#10;Description automatically generated">
            <a:extLst>
              <a:ext uri="{FF2B5EF4-FFF2-40B4-BE49-F238E27FC236}">
                <a16:creationId xmlns:a16="http://schemas.microsoft.com/office/drawing/2014/main" id="{46AE876B-DE38-8F40-85CE-F0CCB35B79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74" r="12160"/>
          <a:stretch/>
        </p:blipFill>
        <p:spPr>
          <a:xfrm>
            <a:off x="1" y="2743200"/>
            <a:ext cx="3195827" cy="4114800"/>
          </a:xfrm>
          <a:prstGeom prst="rect">
            <a:avLst/>
          </a:prstGeom>
        </p:spPr>
      </p:pic>
      <p:sp>
        <p:nvSpPr>
          <p:cNvPr id="5123" name="Rectangle 3"/>
          <p:cNvSpPr>
            <a:spLocks noGrp="1" noChangeArrowheads="1"/>
          </p:cNvSpPr>
          <p:nvPr>
            <p:ph type="body" idx="1"/>
          </p:nvPr>
        </p:nvSpPr>
        <p:spPr>
          <a:xfrm>
            <a:off x="3644720" y="2209800"/>
            <a:ext cx="4870629" cy="3657600"/>
          </a:xfrm>
        </p:spPr>
        <p:txBody>
          <a:bodyPr>
            <a:normAutofit/>
          </a:bodyPr>
          <a:lstStyle/>
          <a:p>
            <a:pPr>
              <a:lnSpc>
                <a:spcPct val="90000"/>
              </a:lnSpc>
            </a:pPr>
            <a:r>
              <a:rPr lang="en-US" sz="1600" b="1" dirty="0"/>
              <a:t>Our Mission</a:t>
            </a:r>
            <a:br>
              <a:rPr lang="en-US" sz="1300" b="1" dirty="0"/>
            </a:br>
            <a:r>
              <a:rPr lang="en-US" sz="1300" dirty="0"/>
              <a:t>The purpose of our business is supporting our customers with all their packaging needs. We go to great lengths to provide innovative and creative packaging solutions.     </a:t>
            </a:r>
            <a:r>
              <a:rPr lang="en-US" sz="1300" i="1" dirty="0"/>
              <a:t>Expect Extraordinary</a:t>
            </a:r>
            <a:r>
              <a:rPr lang="en-US" sz="1300" dirty="0"/>
              <a:t>!</a:t>
            </a:r>
          </a:p>
          <a:p>
            <a:pPr>
              <a:lnSpc>
                <a:spcPct val="90000"/>
              </a:lnSpc>
              <a:buFontTx/>
              <a:buNone/>
            </a:pPr>
            <a:endParaRPr lang="en-US" sz="1300" dirty="0"/>
          </a:p>
          <a:p>
            <a:pPr>
              <a:lnSpc>
                <a:spcPct val="90000"/>
              </a:lnSpc>
            </a:pPr>
            <a:r>
              <a:rPr lang="en-US" sz="1600" b="1" dirty="0"/>
              <a:t>Products</a:t>
            </a:r>
            <a:br>
              <a:rPr lang="en-US" sz="1300" b="1" dirty="0"/>
            </a:br>
            <a:r>
              <a:rPr lang="en-US" sz="1300" dirty="0"/>
              <a:t>Flexpak offers a complete array of packaging supplies and materials. From packing tape to corrugated boxes and </a:t>
            </a:r>
            <a:r>
              <a:rPr lang="en-US" sz="1300" dirty="0" err="1"/>
              <a:t>FlexFoam</a:t>
            </a:r>
            <a:r>
              <a:rPr lang="en-US" sz="1300" dirty="0"/>
              <a:t>, we offer all the products needed to complete any type of packaging task our customers could require.</a:t>
            </a:r>
          </a:p>
          <a:p>
            <a:pPr>
              <a:lnSpc>
                <a:spcPct val="90000"/>
              </a:lnSpc>
              <a:buFontTx/>
              <a:buNone/>
            </a:pPr>
            <a:endParaRPr lang="en-US" sz="1300" dirty="0"/>
          </a:p>
          <a:p>
            <a:pPr>
              <a:lnSpc>
                <a:spcPct val="90000"/>
              </a:lnSpc>
            </a:pPr>
            <a:r>
              <a:rPr lang="en-US" sz="1600" b="1" dirty="0"/>
              <a:t>Solutions</a:t>
            </a:r>
            <a:br>
              <a:rPr lang="en-US" sz="1300" b="1" dirty="0"/>
            </a:br>
            <a:r>
              <a:rPr lang="en-US" sz="1300" dirty="0"/>
              <a:t>With years of product design, sourcing and importing, Flexpak offers our customers international expertise and resources to complete and exceed expectations with any and all packaging requirements.</a:t>
            </a:r>
          </a:p>
        </p:txBody>
      </p:sp>
      <p:cxnSp>
        <p:nvCxnSpPr>
          <p:cNvPr id="19" name="Straight Connector 18">
            <a:extLst>
              <a:ext uri="{FF2B5EF4-FFF2-40B4-BE49-F238E27FC236}">
                <a16:creationId xmlns:a16="http://schemas.microsoft.com/office/drawing/2014/main" id="{5209AA26-A58D-8E4A-80F0-46C3D7002F7D}"/>
              </a:ext>
            </a:extLst>
          </p:cNvPr>
          <p:cNvCxnSpPr/>
          <p:nvPr/>
        </p:nvCxnSpPr>
        <p:spPr>
          <a:xfrm>
            <a:off x="3886200" y="1676400"/>
            <a:ext cx="44196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71550" y="417264"/>
            <a:ext cx="3600450" cy="1325563"/>
          </a:xfrm>
        </p:spPr>
        <p:txBody>
          <a:bodyPr anchor="b">
            <a:normAutofit/>
          </a:bodyPr>
          <a:lstStyle/>
          <a:p>
            <a:pPr>
              <a:lnSpc>
                <a:spcPct val="90000"/>
              </a:lnSpc>
            </a:pPr>
            <a:r>
              <a:rPr lang="en-US" dirty="0">
                <a:solidFill>
                  <a:schemeClr val="bg1"/>
                </a:solidFill>
              </a:rPr>
              <a:t>Product Lines &amp; Capabilities</a:t>
            </a:r>
          </a:p>
        </p:txBody>
      </p:sp>
      <p:cxnSp>
        <p:nvCxnSpPr>
          <p:cNvPr id="19" name="Straight Connector 1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2403" y="2288833"/>
            <a:ext cx="4753265" cy="4264342"/>
          </a:xfrm>
        </p:spPr>
        <p:txBody>
          <a:bodyPr>
            <a:normAutofit lnSpcReduction="10000"/>
          </a:bodyPr>
          <a:lstStyle/>
          <a:p>
            <a:pPr>
              <a:lnSpc>
                <a:spcPct val="90000"/>
              </a:lnSpc>
            </a:pPr>
            <a:r>
              <a:rPr lang="en-US" sz="1200" b="1" dirty="0">
                <a:solidFill>
                  <a:schemeClr val="bg1"/>
                </a:solidFill>
              </a:rPr>
              <a:t>Corrugate</a:t>
            </a:r>
            <a:r>
              <a:rPr lang="en-US" sz="1200" dirty="0">
                <a:solidFill>
                  <a:schemeClr val="bg1"/>
                </a:solidFill>
              </a:rPr>
              <a:t> – In house manufacturing of  stock and custom boxes including custom printing, full </a:t>
            </a:r>
            <a:r>
              <a:rPr lang="en-US" sz="1200" dirty="0" err="1">
                <a:solidFill>
                  <a:schemeClr val="bg1"/>
                </a:solidFill>
              </a:rPr>
              <a:t>litho</a:t>
            </a:r>
            <a:r>
              <a:rPr lang="en-US" sz="1200" dirty="0">
                <a:solidFill>
                  <a:schemeClr val="bg1"/>
                </a:solidFill>
              </a:rPr>
              <a:t>, and direct print</a:t>
            </a:r>
            <a:endParaRPr lang="en-US" sz="1200" b="1" dirty="0">
              <a:solidFill>
                <a:schemeClr val="bg1"/>
              </a:solidFill>
            </a:endParaRPr>
          </a:p>
          <a:p>
            <a:pPr>
              <a:lnSpc>
                <a:spcPct val="90000"/>
              </a:lnSpc>
            </a:pPr>
            <a:r>
              <a:rPr lang="en-US" sz="1200" b="1" dirty="0">
                <a:solidFill>
                  <a:schemeClr val="bg1"/>
                </a:solidFill>
              </a:rPr>
              <a:t>Poly Film &amp; Poly Bags </a:t>
            </a:r>
            <a:r>
              <a:rPr lang="en-US" sz="1200" dirty="0">
                <a:solidFill>
                  <a:schemeClr val="bg1"/>
                </a:solidFill>
              </a:rPr>
              <a:t>– Stock and custom products in all configurations including ESD</a:t>
            </a:r>
            <a:endParaRPr lang="en-US" sz="1200" b="1" dirty="0">
              <a:solidFill>
                <a:schemeClr val="bg1"/>
              </a:solidFill>
            </a:endParaRPr>
          </a:p>
          <a:p>
            <a:pPr>
              <a:lnSpc>
                <a:spcPct val="90000"/>
              </a:lnSpc>
            </a:pPr>
            <a:r>
              <a:rPr lang="en-US" sz="1200" b="1" dirty="0">
                <a:solidFill>
                  <a:schemeClr val="bg1"/>
                </a:solidFill>
              </a:rPr>
              <a:t>Bubble and Foam Wrap </a:t>
            </a:r>
            <a:r>
              <a:rPr lang="en-US" sz="1200" dirty="0">
                <a:solidFill>
                  <a:schemeClr val="bg1"/>
                </a:solidFill>
              </a:rPr>
              <a:t>– Full selection of ESD and standard rolls, pouches, and mailers</a:t>
            </a:r>
            <a:endParaRPr lang="en-US" sz="1200" b="1" dirty="0">
              <a:solidFill>
                <a:schemeClr val="bg1"/>
              </a:solidFill>
            </a:endParaRPr>
          </a:p>
          <a:p>
            <a:pPr>
              <a:lnSpc>
                <a:spcPct val="90000"/>
              </a:lnSpc>
            </a:pPr>
            <a:r>
              <a:rPr lang="en-US" sz="1200" b="1" dirty="0">
                <a:solidFill>
                  <a:schemeClr val="bg1"/>
                </a:solidFill>
              </a:rPr>
              <a:t>Tape </a:t>
            </a:r>
            <a:r>
              <a:rPr lang="en-US" sz="1200" dirty="0">
                <a:solidFill>
                  <a:schemeClr val="bg1"/>
                </a:solidFill>
              </a:rPr>
              <a:t>– Everything from basic boxing tape to high spec custom products</a:t>
            </a:r>
            <a:endParaRPr lang="en-US" sz="1200" b="1" dirty="0">
              <a:solidFill>
                <a:schemeClr val="bg1"/>
              </a:solidFill>
            </a:endParaRPr>
          </a:p>
          <a:p>
            <a:pPr>
              <a:lnSpc>
                <a:spcPct val="90000"/>
              </a:lnSpc>
            </a:pPr>
            <a:r>
              <a:rPr lang="en-US" sz="1200" b="1" dirty="0">
                <a:solidFill>
                  <a:schemeClr val="bg1"/>
                </a:solidFill>
              </a:rPr>
              <a:t>Dimensional Foam </a:t>
            </a:r>
            <a:r>
              <a:rPr lang="en-US" sz="1200" dirty="0">
                <a:solidFill>
                  <a:schemeClr val="bg1"/>
                </a:solidFill>
              </a:rPr>
              <a:t>– All types of dimensional foam products for nesting, shipping coolers, and custom void fill</a:t>
            </a:r>
            <a:endParaRPr lang="en-US" sz="1200" b="1" dirty="0">
              <a:solidFill>
                <a:schemeClr val="bg1"/>
              </a:solidFill>
            </a:endParaRPr>
          </a:p>
          <a:p>
            <a:pPr>
              <a:lnSpc>
                <a:spcPct val="90000"/>
              </a:lnSpc>
            </a:pPr>
            <a:r>
              <a:rPr lang="en-US" sz="1200" b="1" dirty="0" err="1">
                <a:solidFill>
                  <a:schemeClr val="bg1"/>
                </a:solidFill>
              </a:rPr>
              <a:t>FlexFoam</a:t>
            </a:r>
            <a:r>
              <a:rPr lang="en-US" sz="1200" b="1" dirty="0">
                <a:solidFill>
                  <a:schemeClr val="bg1"/>
                </a:solidFill>
              </a:rPr>
              <a:t> Polyurethane Foam in Place </a:t>
            </a:r>
            <a:r>
              <a:rPr lang="en-US" sz="1200" dirty="0">
                <a:solidFill>
                  <a:schemeClr val="bg1"/>
                </a:solidFill>
              </a:rPr>
              <a:t>– On-site design and production of custom foam / box packaging.  In-house mold design and manufacturing</a:t>
            </a:r>
            <a:endParaRPr lang="en-US" sz="1200" b="1" dirty="0">
              <a:solidFill>
                <a:schemeClr val="bg1"/>
              </a:solidFill>
            </a:endParaRPr>
          </a:p>
          <a:p>
            <a:pPr>
              <a:lnSpc>
                <a:spcPct val="90000"/>
              </a:lnSpc>
            </a:pPr>
            <a:r>
              <a:rPr lang="en-US" sz="1200" b="1" dirty="0">
                <a:solidFill>
                  <a:schemeClr val="bg1"/>
                </a:solidFill>
              </a:rPr>
              <a:t>Poly Steel and Banding </a:t>
            </a:r>
            <a:r>
              <a:rPr lang="en-US" sz="1200" dirty="0">
                <a:solidFill>
                  <a:schemeClr val="bg1"/>
                </a:solidFill>
              </a:rPr>
              <a:t>– A full selection of sizes and accessories for Poly and Steel banding needs</a:t>
            </a:r>
          </a:p>
          <a:p>
            <a:pPr>
              <a:lnSpc>
                <a:spcPct val="90000"/>
              </a:lnSpc>
            </a:pPr>
            <a:r>
              <a:rPr lang="en-US" sz="1200" b="1" dirty="0" err="1">
                <a:solidFill>
                  <a:schemeClr val="bg1"/>
                </a:solidFill>
              </a:rPr>
              <a:t>RanPak</a:t>
            </a:r>
            <a:r>
              <a:rPr lang="en-US" sz="1200" b="1" dirty="0">
                <a:solidFill>
                  <a:schemeClr val="bg1"/>
                </a:solidFill>
              </a:rPr>
              <a:t> Packaging Systems </a:t>
            </a:r>
            <a:r>
              <a:rPr lang="en-US" sz="1200" dirty="0">
                <a:solidFill>
                  <a:schemeClr val="bg1"/>
                </a:solidFill>
              </a:rPr>
              <a:t>– Kraft paper based void fill and cushion equipment that provides a recyclable and cost effective solution.</a:t>
            </a:r>
          </a:p>
          <a:p>
            <a:pPr>
              <a:lnSpc>
                <a:spcPct val="90000"/>
              </a:lnSpc>
            </a:pPr>
            <a:r>
              <a:rPr lang="en-US" sz="1200" b="1" dirty="0">
                <a:solidFill>
                  <a:schemeClr val="bg1"/>
                </a:solidFill>
              </a:rPr>
              <a:t>Machinery</a:t>
            </a:r>
            <a:r>
              <a:rPr lang="en-US" sz="1200" dirty="0">
                <a:solidFill>
                  <a:schemeClr val="bg1"/>
                </a:solidFill>
              </a:rPr>
              <a:t> – All types of machines from Tape application to stretch wrap, air pillows, and heat shrink equipment.  All backed with an on-staff certified technician.</a:t>
            </a:r>
          </a:p>
          <a:p>
            <a:pPr>
              <a:lnSpc>
                <a:spcPct val="90000"/>
              </a:lnSpc>
            </a:pPr>
            <a:r>
              <a:rPr lang="en-US" sz="1200" b="1" dirty="0">
                <a:solidFill>
                  <a:schemeClr val="bg1"/>
                </a:solidFill>
              </a:rPr>
              <a:t>In-House Designer </a:t>
            </a:r>
            <a:r>
              <a:rPr lang="en-US" sz="1200" dirty="0">
                <a:solidFill>
                  <a:schemeClr val="bg1"/>
                </a:solidFill>
              </a:rPr>
              <a:t>– For any and all graphics requirements and packaging design</a:t>
            </a:r>
          </a:p>
          <a:p>
            <a:pPr>
              <a:lnSpc>
                <a:spcPct val="90000"/>
              </a:lnSpc>
            </a:pPr>
            <a:r>
              <a:rPr lang="en-US" sz="1200" b="1" dirty="0">
                <a:solidFill>
                  <a:schemeClr val="bg1"/>
                </a:solidFill>
              </a:rPr>
              <a:t>International Sourcing and Importation </a:t>
            </a:r>
            <a:r>
              <a:rPr lang="en-US" sz="1200" dirty="0">
                <a:solidFill>
                  <a:schemeClr val="bg1"/>
                </a:solidFill>
              </a:rPr>
              <a:t>– Monthly containers from the Pacific Rim</a:t>
            </a:r>
          </a:p>
          <a:p>
            <a:pPr>
              <a:lnSpc>
                <a:spcPct val="90000"/>
              </a:lnSpc>
            </a:pPr>
            <a:endParaRPr lang="en-US" sz="900" dirty="0">
              <a:solidFill>
                <a:schemeClr val="bg1"/>
              </a:solidFill>
            </a:endParaRPr>
          </a:p>
        </p:txBody>
      </p:sp>
      <p:pic>
        <p:nvPicPr>
          <p:cNvPr id="4" name="IMG_5981" descr="IMG_5981">
            <a:hlinkClick r:id="" action="ppaction://media"/>
            <a:extLst>
              <a:ext uri="{FF2B5EF4-FFF2-40B4-BE49-F238E27FC236}">
                <a16:creationId xmlns:a16="http://schemas.microsoft.com/office/drawing/2014/main" id="{E9896EA1-7754-EF42-8A20-6D3A42284B0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177882" y="2466648"/>
            <a:ext cx="3421697" cy="1924703"/>
          </a:xfrm>
          <a:prstGeom prst="rect">
            <a:avLst/>
          </a:prstGeom>
        </p:spPr>
      </p:pic>
      <p:cxnSp>
        <p:nvCxnSpPr>
          <p:cNvPr id="21" name="Straight Connector 20">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1789"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71550" y="669925"/>
            <a:ext cx="3600450" cy="1325563"/>
          </a:xfrm>
        </p:spPr>
        <p:txBody>
          <a:bodyPr anchor="b">
            <a:normAutofit/>
          </a:bodyPr>
          <a:lstStyle/>
          <a:p>
            <a:pPr>
              <a:lnSpc>
                <a:spcPct val="90000"/>
              </a:lnSpc>
            </a:pPr>
            <a:r>
              <a:rPr lang="en-US">
                <a:solidFill>
                  <a:schemeClr val="bg1"/>
                </a:solidFill>
              </a:rPr>
              <a:t> Warehousing</a:t>
            </a:r>
            <a:br>
              <a:rPr lang="en-US">
                <a:solidFill>
                  <a:schemeClr val="bg1"/>
                </a:solidFill>
              </a:rPr>
            </a:br>
            <a:endParaRPr lang="en-US">
              <a:solidFill>
                <a:schemeClr val="bg1"/>
              </a:solidFill>
            </a:endParaRPr>
          </a:p>
        </p:txBody>
      </p:sp>
      <p:cxnSp>
        <p:nvCxnSpPr>
          <p:cNvPr id="18" name="Straight Connector 1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E9A7EDF1-2F80-4B1B-B3CA-A5E0ED29C14E}"/>
              </a:ext>
            </a:extLst>
          </p:cNvPr>
          <p:cNvSpPr>
            <a:spLocks noGrp="1"/>
          </p:cNvSpPr>
          <p:nvPr>
            <p:ph idx="1"/>
          </p:nvPr>
        </p:nvSpPr>
        <p:spPr>
          <a:xfrm>
            <a:off x="611626" y="2286000"/>
            <a:ext cx="3600450" cy="3711571"/>
          </a:xfrm>
        </p:spPr>
        <p:txBody>
          <a:bodyPr>
            <a:normAutofit/>
          </a:bodyPr>
          <a:lstStyle/>
          <a:p>
            <a:r>
              <a:rPr lang="en-US" sz="1700" dirty="0">
                <a:solidFill>
                  <a:schemeClr val="bg1"/>
                </a:solidFill>
              </a:rPr>
              <a:t>Flexpak operates 135,000 sq feet of warehouse in the Ogden BDO</a:t>
            </a:r>
          </a:p>
          <a:p>
            <a:r>
              <a:rPr lang="en-US" sz="1700" dirty="0">
                <a:solidFill>
                  <a:schemeClr val="bg1"/>
                </a:solidFill>
              </a:rPr>
              <a:t>Provide deliveries on a daily basis if needed</a:t>
            </a:r>
          </a:p>
          <a:p>
            <a:r>
              <a:rPr lang="en-US" sz="1700" dirty="0">
                <a:solidFill>
                  <a:schemeClr val="bg1"/>
                </a:solidFill>
              </a:rPr>
              <a:t>Emergency contacts available 24/7</a:t>
            </a:r>
          </a:p>
        </p:txBody>
      </p:sp>
      <p:pic>
        <p:nvPicPr>
          <p:cNvPr id="7" name="Content Placeholder 6" descr="A picture containing table, chair, library, sitting&#10;&#10;Description automatically generated">
            <a:extLst>
              <a:ext uri="{FF2B5EF4-FFF2-40B4-BE49-F238E27FC236}">
                <a16:creationId xmlns:a16="http://schemas.microsoft.com/office/drawing/2014/main" id="{7AB99D50-4417-EE44-A68E-E5E3956823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36" b="2"/>
          <a:stretch/>
        </p:blipFill>
        <p:spPr>
          <a:xfrm rot="5400000">
            <a:off x="4937368" y="680846"/>
            <a:ext cx="2784532" cy="2162666"/>
          </a:xfrm>
          <a:prstGeom prst="rect">
            <a:avLst/>
          </a:prstGeom>
        </p:spPr>
      </p:pic>
      <p:sp>
        <p:nvSpPr>
          <p:cNvPr id="20" name="Rectangle 19">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702" y="182859"/>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uilding, train, large, sitting&#10;&#10;Description automatically generated">
            <a:extLst>
              <a:ext uri="{FF2B5EF4-FFF2-40B4-BE49-F238E27FC236}">
                <a16:creationId xmlns:a16="http://schemas.microsoft.com/office/drawing/2014/main" id="{7B916C4F-DF5F-4C4B-8117-7110A9810C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4" r="37666" b="2"/>
          <a:stretch/>
        </p:blipFill>
        <p:spPr>
          <a:xfrm rot="5400000">
            <a:off x="6292738" y="3776793"/>
            <a:ext cx="2163993" cy="2691480"/>
          </a:xfrm>
          <a:prstGeom prst="rect">
            <a:avLst/>
          </a:prstGeom>
        </p:spPr>
      </p:pic>
      <p:sp>
        <p:nvSpPr>
          <p:cNvPr id="22" name="Rectangle 21">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803" y="3543213"/>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32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5" name="Freeform 21">
            <a:extLst>
              <a:ext uri="{FF2B5EF4-FFF2-40B4-BE49-F238E27FC236}">
                <a16:creationId xmlns:a16="http://schemas.microsoft.com/office/drawing/2014/main" id="{FEB0B922-A6AE-4089-8B21-F3E1A77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78189"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20">
            <a:extLst>
              <a:ext uri="{FF2B5EF4-FFF2-40B4-BE49-F238E27FC236}">
                <a16:creationId xmlns:a16="http://schemas.microsoft.com/office/drawing/2014/main" id="{C5EB7378-ADA3-4D6E-8E3A-09FAD147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35252"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Summary</a:t>
            </a:r>
          </a:p>
        </p:txBody>
      </p:sp>
      <p:sp>
        <p:nvSpPr>
          <p:cNvPr id="3" name="Content Placeholder 2"/>
          <p:cNvSpPr>
            <a:spLocks noGrp="1"/>
          </p:cNvSpPr>
          <p:nvPr>
            <p:ph idx="1"/>
          </p:nvPr>
        </p:nvSpPr>
        <p:spPr>
          <a:xfrm>
            <a:off x="405707" y="1905000"/>
            <a:ext cx="4280673" cy="4155713"/>
          </a:xfrm>
        </p:spPr>
        <p:txBody>
          <a:bodyPr>
            <a:normAutofit/>
          </a:bodyPr>
          <a:lstStyle/>
          <a:p>
            <a:pPr>
              <a:lnSpc>
                <a:spcPct val="90000"/>
              </a:lnSpc>
            </a:pPr>
            <a:r>
              <a:rPr lang="en-US" sz="1200" dirty="0">
                <a:solidFill>
                  <a:srgbClr val="FFFFFF"/>
                </a:solidFill>
              </a:rPr>
              <a:t>Flexpak is the West’s largest and fastest growing packaging company. We have the capability of supplying complete packaging needs from tape to corrugate to stretch film and void fill. We are a complete packaging resource and can even complete fulfillment needs. We currently assemble product kits for several of our customers using items from domestic and off-shore sources. We have an in-house designer to complete even the most complex full </a:t>
            </a:r>
            <a:r>
              <a:rPr lang="en-US" sz="1200" dirty="0" err="1">
                <a:solidFill>
                  <a:srgbClr val="FFFFFF"/>
                </a:solidFill>
              </a:rPr>
              <a:t>litho</a:t>
            </a:r>
            <a:r>
              <a:rPr lang="en-US" sz="1200" dirty="0">
                <a:solidFill>
                  <a:srgbClr val="FFFFFF"/>
                </a:solidFill>
              </a:rPr>
              <a:t> packaging designs. Our company philosophy is simple: “We will never lose a customer based on service”</a:t>
            </a:r>
          </a:p>
          <a:p>
            <a:pPr>
              <a:lnSpc>
                <a:spcPct val="90000"/>
              </a:lnSpc>
            </a:pPr>
            <a:endParaRPr lang="en-US" sz="1200" dirty="0">
              <a:solidFill>
                <a:srgbClr val="FFFFFF"/>
              </a:solidFill>
            </a:endParaRPr>
          </a:p>
          <a:p>
            <a:pPr>
              <a:lnSpc>
                <a:spcPct val="90000"/>
              </a:lnSpc>
            </a:pPr>
            <a:r>
              <a:rPr lang="en-US" sz="1200" dirty="0">
                <a:solidFill>
                  <a:srgbClr val="FFFFFF"/>
                </a:solidFill>
              </a:rPr>
              <a:t>We are certified ‘Made in Utah’ and buy Utah wherever possible.  We are excited to support local companies and their expansion and growth. We use corrugate suppliers that are part of the Sustainable Forest Initiative (</a:t>
            </a:r>
            <a:r>
              <a:rPr lang="en-US" sz="1200" dirty="0" err="1">
                <a:solidFill>
                  <a:srgbClr val="FFFFFF"/>
                </a:solidFill>
              </a:rPr>
              <a:t>SFI</a:t>
            </a:r>
            <a:r>
              <a:rPr lang="en-US" sz="1200" dirty="0">
                <a:solidFill>
                  <a:srgbClr val="FFFFFF"/>
                </a:solidFill>
              </a:rPr>
              <a:t>) which promotes renewable resources and recycling of corrugate products.</a:t>
            </a:r>
          </a:p>
          <a:p>
            <a:pPr>
              <a:lnSpc>
                <a:spcPct val="90000"/>
              </a:lnSpc>
            </a:pPr>
            <a:endParaRPr lang="en-US" sz="1200" dirty="0">
              <a:solidFill>
                <a:srgbClr val="FFFFFF"/>
              </a:solidFill>
            </a:endParaRPr>
          </a:p>
          <a:p>
            <a:pPr>
              <a:lnSpc>
                <a:spcPct val="90000"/>
              </a:lnSpc>
            </a:pPr>
            <a:r>
              <a:rPr lang="en-US" sz="1200" dirty="0">
                <a:solidFill>
                  <a:srgbClr val="FFFFFF"/>
                </a:solidFill>
              </a:rPr>
              <a:t>We look forward to a partnership with your company and invite you to visit our facility and meet our outstanding team.</a:t>
            </a:r>
          </a:p>
          <a:p>
            <a:pPr>
              <a:lnSpc>
                <a:spcPct val="90000"/>
              </a:lnSpc>
              <a:buNone/>
            </a:pPr>
            <a:endParaRPr lang="en-US" sz="1200" dirty="0">
              <a:solidFill>
                <a:srgbClr val="FFFFFF"/>
              </a:solidFill>
            </a:endParaRPr>
          </a:p>
        </p:txBody>
      </p:sp>
      <p:pic>
        <p:nvPicPr>
          <p:cNvPr id="22" name="Picture 21" descr="Logo&#10;&#10;Description automatically generated">
            <a:extLst>
              <a:ext uri="{FF2B5EF4-FFF2-40B4-BE49-F238E27FC236}">
                <a16:creationId xmlns:a16="http://schemas.microsoft.com/office/drawing/2014/main" id="{2735B811-A9F5-C746-A8ED-57833A276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595" y="640160"/>
            <a:ext cx="2101055" cy="2101055"/>
          </a:xfrm>
          <a:prstGeom prst="rect">
            <a:avLst/>
          </a:prstGeom>
        </p:spPr>
      </p:pic>
      <p:pic>
        <p:nvPicPr>
          <p:cNvPr id="20" name="Picture 19" descr="A truck is parked on the side of a road&#10;&#10;Description automatically generated">
            <a:extLst>
              <a:ext uri="{FF2B5EF4-FFF2-40B4-BE49-F238E27FC236}">
                <a16:creationId xmlns:a16="http://schemas.microsoft.com/office/drawing/2014/main" id="{8A2375BC-F999-5745-8D5D-41C7440AE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56" r="-2" b="18470"/>
          <a:stretch/>
        </p:blipFill>
        <p:spPr>
          <a:xfrm>
            <a:off x="5556366" y="3810000"/>
            <a:ext cx="3235248" cy="1552257"/>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914400"/>
            <a:ext cx="3461070" cy="1076105"/>
          </a:xfrm>
        </p:spPr>
        <p:txBody>
          <a:bodyPr>
            <a:normAutofit/>
          </a:bodyPr>
          <a:lstStyle/>
          <a:p>
            <a:pPr algn="ctr">
              <a:buNone/>
            </a:pPr>
            <a:r>
              <a:rPr lang="en-US" sz="1700" dirty="0">
                <a:solidFill>
                  <a:schemeClr val="bg1"/>
                </a:solidFill>
              </a:rPr>
              <a:t>Doug </a:t>
            </a:r>
            <a:r>
              <a:rPr lang="en-US" sz="1700" dirty="0" err="1">
                <a:solidFill>
                  <a:schemeClr val="bg1"/>
                </a:solidFill>
              </a:rPr>
              <a:t>Bardsley</a:t>
            </a:r>
            <a:endParaRPr lang="en-US" sz="1700" dirty="0">
              <a:solidFill>
                <a:schemeClr val="bg1"/>
              </a:solidFill>
            </a:endParaRPr>
          </a:p>
          <a:p>
            <a:pPr algn="ctr">
              <a:buNone/>
            </a:pPr>
            <a:r>
              <a:rPr lang="en-US" sz="1700" dirty="0">
                <a:solidFill>
                  <a:schemeClr val="bg1"/>
                </a:solidFill>
              </a:rPr>
              <a:t>Business Development Manager</a:t>
            </a:r>
          </a:p>
          <a:p>
            <a:pPr algn="ctr">
              <a:buNone/>
            </a:pPr>
            <a:r>
              <a:rPr lang="en-US" sz="1700" dirty="0">
                <a:solidFill>
                  <a:schemeClr val="bg1"/>
                </a:solidFill>
              </a:rPr>
              <a:t>(435) 669-5240</a:t>
            </a:r>
          </a:p>
        </p:txBody>
      </p:sp>
      <p:pic>
        <p:nvPicPr>
          <p:cNvPr id="7" name="Picture 6" descr="Logo&#10;&#10;Description automatically generated">
            <a:extLst>
              <a:ext uri="{FF2B5EF4-FFF2-40B4-BE49-F238E27FC236}">
                <a16:creationId xmlns:a16="http://schemas.microsoft.com/office/drawing/2014/main" id="{3AF2DFDB-853C-3949-AD78-745CEA151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47" r="3932" b="-1"/>
          <a:stretch/>
        </p:blipFill>
        <p:spPr>
          <a:xfrm>
            <a:off x="5176595" y="0"/>
            <a:ext cx="3962900"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pic>
        <p:nvPicPr>
          <p:cNvPr id="4" name="Picture 3">
            <a:extLst>
              <a:ext uri="{FF2B5EF4-FFF2-40B4-BE49-F238E27FC236}">
                <a16:creationId xmlns:a16="http://schemas.microsoft.com/office/drawing/2014/main" id="{B7BF8D16-601B-62E0-76CD-02F010EFB07D}"/>
              </a:ext>
            </a:extLst>
          </p:cNvPr>
          <p:cNvPicPr>
            <a:picLocks noChangeAspect="1"/>
          </p:cNvPicPr>
          <p:nvPr/>
        </p:nvPicPr>
        <p:blipFill>
          <a:blip r:embed="rId3"/>
          <a:stretch>
            <a:fillRect/>
          </a:stretch>
        </p:blipFill>
        <p:spPr>
          <a:xfrm>
            <a:off x="228600" y="3534121"/>
            <a:ext cx="5251010" cy="3087232"/>
          </a:xfrm>
          <a:prstGeom prst="rect">
            <a:avLst/>
          </a:prstGeom>
          <a:ln w="127000" cap="sq">
            <a:solidFill>
              <a:srgbClr val="000000"/>
            </a:solidFill>
            <a:miter lim="800000"/>
          </a:ln>
          <a:effectLst>
            <a:innerShdw blurRad="114300">
              <a:prstClr val="black"/>
            </a:innerShdw>
          </a:effectLst>
        </p:spPr>
      </p:pic>
      <p:pic>
        <p:nvPicPr>
          <p:cNvPr id="6" name="Picture 5">
            <a:extLst>
              <a:ext uri="{FF2B5EF4-FFF2-40B4-BE49-F238E27FC236}">
                <a16:creationId xmlns:a16="http://schemas.microsoft.com/office/drawing/2014/main" id="{9D44C704-18B1-71A5-4191-710959CCB8D4}"/>
              </a:ext>
            </a:extLst>
          </p:cNvPr>
          <p:cNvPicPr>
            <a:picLocks noChangeAspect="1"/>
          </p:cNvPicPr>
          <p:nvPr/>
        </p:nvPicPr>
        <p:blipFill>
          <a:blip r:embed="rId4"/>
          <a:stretch>
            <a:fillRect/>
          </a:stretch>
        </p:blipFill>
        <p:spPr>
          <a:xfrm>
            <a:off x="1295400" y="4648200"/>
            <a:ext cx="144855" cy="190123"/>
          </a:xfrm>
          <a:prstGeom prst="rect">
            <a:avLst/>
          </a:prstGeom>
        </p:spPr>
      </p:pic>
      <p:pic>
        <p:nvPicPr>
          <p:cNvPr id="9" name="Picture 8">
            <a:extLst>
              <a:ext uri="{FF2B5EF4-FFF2-40B4-BE49-F238E27FC236}">
                <a16:creationId xmlns:a16="http://schemas.microsoft.com/office/drawing/2014/main" id="{ECDC3CFB-2AC1-C8A1-BB16-8F9CD067A179}"/>
              </a:ext>
            </a:extLst>
          </p:cNvPr>
          <p:cNvPicPr>
            <a:picLocks noChangeAspect="1"/>
          </p:cNvPicPr>
          <p:nvPr/>
        </p:nvPicPr>
        <p:blipFill>
          <a:blip r:embed="rId4"/>
          <a:stretch>
            <a:fillRect/>
          </a:stretch>
        </p:blipFill>
        <p:spPr>
          <a:xfrm flipH="1">
            <a:off x="1122801" y="4887614"/>
            <a:ext cx="172599" cy="226538"/>
          </a:xfrm>
          <a:prstGeom prst="rect">
            <a:avLst/>
          </a:prstGeom>
        </p:spPr>
      </p:pic>
      <p:pic>
        <p:nvPicPr>
          <p:cNvPr id="11" name="Picture 10">
            <a:extLst>
              <a:ext uri="{FF2B5EF4-FFF2-40B4-BE49-F238E27FC236}">
                <a16:creationId xmlns:a16="http://schemas.microsoft.com/office/drawing/2014/main" id="{B2C29015-E27F-7C71-7CB3-EFEE44880859}"/>
              </a:ext>
            </a:extLst>
          </p:cNvPr>
          <p:cNvPicPr>
            <a:picLocks noChangeAspect="1"/>
          </p:cNvPicPr>
          <p:nvPr/>
        </p:nvPicPr>
        <p:blipFill>
          <a:blip r:embed="rId4"/>
          <a:stretch>
            <a:fillRect/>
          </a:stretch>
        </p:blipFill>
        <p:spPr>
          <a:xfrm>
            <a:off x="1140524" y="5410200"/>
            <a:ext cx="144855" cy="190123"/>
          </a:xfrm>
          <a:prstGeom prst="rect">
            <a:avLst/>
          </a:prstGeom>
        </p:spPr>
      </p:pic>
      <p:pic>
        <p:nvPicPr>
          <p:cNvPr id="13" name="Picture 12">
            <a:extLst>
              <a:ext uri="{FF2B5EF4-FFF2-40B4-BE49-F238E27FC236}">
                <a16:creationId xmlns:a16="http://schemas.microsoft.com/office/drawing/2014/main" id="{7BCC3543-178E-C890-2BA6-DC00F6DDDBA8}"/>
              </a:ext>
            </a:extLst>
          </p:cNvPr>
          <p:cNvPicPr>
            <a:picLocks noChangeAspect="1"/>
          </p:cNvPicPr>
          <p:nvPr/>
        </p:nvPicPr>
        <p:blipFill>
          <a:blip r:embed="rId4"/>
          <a:stretch>
            <a:fillRect/>
          </a:stretch>
        </p:blipFill>
        <p:spPr>
          <a:xfrm>
            <a:off x="1952377" y="4887614"/>
            <a:ext cx="144855" cy="190123"/>
          </a:xfrm>
          <a:prstGeom prst="rect">
            <a:avLst/>
          </a:prstGeom>
        </p:spPr>
      </p:pic>
      <p:pic>
        <p:nvPicPr>
          <p:cNvPr id="15" name="Picture 14">
            <a:extLst>
              <a:ext uri="{FF2B5EF4-FFF2-40B4-BE49-F238E27FC236}">
                <a16:creationId xmlns:a16="http://schemas.microsoft.com/office/drawing/2014/main" id="{0DE4636D-1E01-4AD4-54ED-1ED27FD15529}"/>
              </a:ext>
            </a:extLst>
          </p:cNvPr>
          <p:cNvPicPr>
            <a:picLocks noChangeAspect="1"/>
          </p:cNvPicPr>
          <p:nvPr/>
        </p:nvPicPr>
        <p:blipFill>
          <a:blip r:embed="rId4"/>
          <a:stretch>
            <a:fillRect/>
          </a:stretch>
        </p:blipFill>
        <p:spPr>
          <a:xfrm>
            <a:off x="3827194" y="5220077"/>
            <a:ext cx="144855" cy="1901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10665</TotalTime>
  <Words>587</Words>
  <Application>Microsoft Office PowerPoint</Application>
  <PresentationFormat>On-screen Show (4:3)</PresentationFormat>
  <Paragraphs>43</Paragraphs>
  <Slides>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(CUSTOMER) Presentation</vt:lpstr>
      <vt:lpstr>Introduction</vt:lpstr>
      <vt:lpstr>Mission Statement</vt:lpstr>
      <vt:lpstr>Product Lines &amp; Capabilities</vt:lpstr>
      <vt:lpstr> Warehousing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Brian DalSoglio</dc:creator>
  <cp:lastModifiedBy>Tricia Layne</cp:lastModifiedBy>
  <cp:revision>13</cp:revision>
  <cp:lastPrinted>2023-03-23T16:28:43Z</cp:lastPrinted>
  <dcterms:created xsi:type="dcterms:W3CDTF">2020-11-02T14:21:51Z</dcterms:created>
  <dcterms:modified xsi:type="dcterms:W3CDTF">2023-03-23T21:48:32Z</dcterms:modified>
</cp:coreProperties>
</file>